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41"/>
  </p:notesMasterIdLst>
  <p:sldIdLst>
    <p:sldId id="256" r:id="rId2"/>
    <p:sldId id="277" r:id="rId3"/>
    <p:sldId id="278" r:id="rId4"/>
    <p:sldId id="285" r:id="rId5"/>
    <p:sldId id="259" r:id="rId6"/>
    <p:sldId id="258" r:id="rId7"/>
    <p:sldId id="282" r:id="rId8"/>
    <p:sldId id="286" r:id="rId9"/>
    <p:sldId id="260" r:id="rId10"/>
    <p:sldId id="269" r:id="rId11"/>
    <p:sldId id="283" r:id="rId12"/>
    <p:sldId id="262" r:id="rId13"/>
    <p:sldId id="268" r:id="rId14"/>
    <p:sldId id="281" r:id="rId15"/>
    <p:sldId id="300" r:id="rId16"/>
    <p:sldId id="302" r:id="rId17"/>
    <p:sldId id="303" r:id="rId18"/>
    <p:sldId id="280" r:id="rId19"/>
    <p:sldId id="270" r:id="rId20"/>
    <p:sldId id="284" r:id="rId21"/>
    <p:sldId id="288" r:id="rId22"/>
    <p:sldId id="272" r:id="rId23"/>
    <p:sldId id="264" r:id="rId24"/>
    <p:sldId id="294" r:id="rId25"/>
    <p:sldId id="274" r:id="rId26"/>
    <p:sldId id="305" r:id="rId27"/>
    <p:sldId id="290" r:id="rId28"/>
    <p:sldId id="296" r:id="rId29"/>
    <p:sldId id="291" r:id="rId30"/>
    <p:sldId id="299" r:id="rId31"/>
    <p:sldId id="292" r:id="rId32"/>
    <p:sldId id="295" r:id="rId33"/>
    <p:sldId id="293" r:id="rId34"/>
    <p:sldId id="298" r:id="rId35"/>
    <p:sldId id="301" r:id="rId36"/>
    <p:sldId id="267" r:id="rId37"/>
    <p:sldId id="261" r:id="rId38"/>
    <p:sldId id="287" r:id="rId39"/>
    <p:sldId id="30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5E5B1F3-6EF7-41D0-9D1A-2E53DEDB2329}">
          <p14:sldIdLst>
            <p14:sldId id="256"/>
            <p14:sldId id="277"/>
            <p14:sldId id="278"/>
          </p14:sldIdLst>
        </p14:section>
        <p14:section name="Methodology" id="{8080191C-9F63-46D7-AE8E-B1FF84F94F2E}">
          <p14:sldIdLst>
            <p14:sldId id="285"/>
            <p14:sldId id="259"/>
            <p14:sldId id="258"/>
            <p14:sldId id="282"/>
            <p14:sldId id="286"/>
            <p14:sldId id="260"/>
            <p14:sldId id="269"/>
            <p14:sldId id="283"/>
            <p14:sldId id="262"/>
            <p14:sldId id="268"/>
            <p14:sldId id="281"/>
            <p14:sldId id="300"/>
            <p14:sldId id="302"/>
            <p14:sldId id="303"/>
            <p14:sldId id="280"/>
            <p14:sldId id="270"/>
            <p14:sldId id="284"/>
            <p14:sldId id="288"/>
            <p14:sldId id="272"/>
            <p14:sldId id="264"/>
            <p14:sldId id="294"/>
            <p14:sldId id="274"/>
            <p14:sldId id="305"/>
            <p14:sldId id="290"/>
            <p14:sldId id="296"/>
            <p14:sldId id="291"/>
            <p14:sldId id="299"/>
            <p14:sldId id="292"/>
            <p14:sldId id="295"/>
            <p14:sldId id="293"/>
            <p14:sldId id="298"/>
            <p14:sldId id="301"/>
          </p14:sldIdLst>
        </p14:section>
        <p14:section name="Results" id="{53DE9915-1A27-467A-9E6C-BC32794B3534}">
          <p14:sldIdLst/>
        </p14:section>
        <p14:section name="Conclusion" id="{108AA671-A47C-4BC9-9E01-0D8B9E29B0B5}">
          <p14:sldIdLst>
            <p14:sldId id="267"/>
            <p14:sldId id="261"/>
            <p14:sldId id="287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0625" autoAdjust="0"/>
  </p:normalViewPr>
  <p:slideViewPr>
    <p:cSldViewPr>
      <p:cViewPr varScale="1">
        <p:scale>
          <a:sx n="81" d="100"/>
          <a:sy n="81" d="100"/>
        </p:scale>
        <p:origin x="941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FF357-698F-4914-B8EB-35609D030F81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17437-BB87-459D-9EB6-32B068D99D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049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17437-BB87-459D-9EB6-32B068D99D6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946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17437-BB87-459D-9EB6-32B068D99D66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13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5C623-DC87-4B3D-B9ED-DA1EBACE2F3C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42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62FF4-0B35-426D-A9E4-8C616E47AC7E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13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387B-2D65-4765-A76F-869A7F9FA9CA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55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just">
              <a:defRPr sz="4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 algn="just"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AC82-0D6D-4A23-B85E-ED6C30A03146}" type="datetime1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97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just">
              <a:defRPr sz="4800" b="0" cap="none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B55F5-8E23-4BBF-B4C5-97D6A8C2F3A5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33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E3813-4C05-4DF5-A8E9-1E0E1DC840E0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7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2F35B-C0CE-402F-ABA6-8B03B81D1B67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2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1310-4B46-4C05-B40C-17DF7E61AEC2}" type="datetime1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87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7F59A-8F81-4420-B0B1-B798EEF13195}" type="datetime1">
              <a:rPr lang="en-IN" smtClean="0"/>
              <a:t>03-08-2020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05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6CC34-2BB0-4570-B993-9C7351859883}" type="datetime1">
              <a:rPr lang="en-IN" smtClean="0"/>
              <a:t>03-08-2020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0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D1FDB-516D-45EC-8D8A-4C8D0A199BB6}" type="datetime1">
              <a:rPr lang="en-IN" smtClean="0"/>
              <a:t>03-08-2020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19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BC67-EECE-4B7A-A079-3B01360C6B2E}" type="datetime1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26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0A44-53BB-4FDA-A0A0-39107201A269}" type="datetime1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77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69BB3-4700-4707-9756-0F4A8FDC1778}" type="datetime1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3E68B-9426-4645-BA75-44571EF7F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95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jpe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9yDLUssWwouDLhe7cjzdXN8B6emqJ_r" TargetMode="External"/><Relationship Id="rId2" Type="http://schemas.openxmlformats.org/officeDocument/2006/relationships/hyperlink" Target="https://drive.google.com/file/d/1I0qw-65KBA6np8vIZzO6oeiOvcDBttAY/view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692696"/>
            <a:ext cx="8028892" cy="93610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Detection and Removal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79512" y="1988840"/>
            <a:ext cx="8856983" cy="439248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Margret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Anouncia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Mythili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Bhavesh Goyal (18BCE2521)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Loukik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Bhangale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(17BCE0961)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Narayanasetty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Swarag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(18BCI0154)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Kamlendra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Pratap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Singh (18BIT0169)</a:t>
            </a:r>
          </a:p>
          <a:p>
            <a:pPr marL="2114550" lvl="4" indent="-285750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Science and Engineering</a:t>
            </a:r>
          </a:p>
          <a:p>
            <a:pPr lvl="2"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Vellore Institute of technology,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Vellore-14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91AA700-B0FA-4501-B147-1BC1FF0B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856983" cy="86409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after Pre-Processing 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xmlns="" id="{432F0816-4E55-4D60-ACFA-F25080EE7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87370"/>
              </p:ext>
            </p:extLst>
          </p:nvPr>
        </p:nvGraphicFramePr>
        <p:xfrm>
          <a:off x="1403648" y="1571372"/>
          <a:ext cx="7344816" cy="495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xmlns="" val="3027427208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xmlns="" val="991420291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xmlns="" val="3461724627"/>
                    </a:ext>
                  </a:extLst>
                </a:gridCol>
                <a:gridCol w="1836204">
                  <a:extLst>
                    <a:ext uri="{9D8B030D-6E8A-4147-A177-3AD203B41FA5}">
                      <a16:colId xmlns:a16="http://schemas.microsoft.com/office/drawing/2014/main" xmlns="" val="2908354607"/>
                    </a:ext>
                  </a:extLst>
                </a:gridCol>
              </a:tblGrid>
              <a:tr h="6052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2483754"/>
                  </a:ext>
                </a:extLst>
              </a:tr>
              <a:tr h="71236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Ambient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36795388"/>
                  </a:ext>
                </a:extLst>
              </a:tr>
              <a:tr h="169185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6887000"/>
                  </a:ext>
                </a:extLst>
              </a:tr>
              <a:tr h="194446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090876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9B741E1-E5CA-473F-912F-D729A479D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05" y="4953001"/>
            <a:ext cx="1219200" cy="121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F65254B-5860-4FA2-9E27-28023D0F8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953001"/>
            <a:ext cx="1219200" cy="12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E12541C-1F89-4980-9351-EE5BA8981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4953001"/>
            <a:ext cx="121920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7D09339-A6F9-4524-A53D-7237CABD0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86" y="4953001"/>
            <a:ext cx="1219200" cy="1219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2A62A26-6532-40FE-935E-C49B45FF9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89" y="3140968"/>
            <a:ext cx="1219200" cy="121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5900FA6-18E7-4042-813F-0454E31E5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586" y="3142263"/>
            <a:ext cx="1219200" cy="1219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E8F0F35D-E005-4BFB-8295-F1D6E7585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63" y="3140968"/>
            <a:ext cx="1219200" cy="1219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E67DD98-895C-4AC5-85B3-BA7EE19DB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140968"/>
            <a:ext cx="1219200" cy="1219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7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3EFA68E-58A1-43BD-970B-958B515B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Detection Model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8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Detection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1628800"/>
            <a:ext cx="7365504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pre-processed image is provided as input to the Shadow Detection Model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built on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U-Net architecture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trained on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ISTD dataset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yielded an accuracy of 92%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 and non-flash images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provides as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8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937"/>
            <a:ext cx="8964488" cy="817775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model of U-Net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50DC04-4D22-48E2-9EC4-E25B3BBD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596381"/>
            <a:ext cx="8856984" cy="6048672"/>
          </a:xfrm>
        </p:spPr>
        <p:txBody>
          <a:bodyPr>
            <a:noAutofit/>
          </a:bodyPr>
          <a:lstStyle/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CNN model is based on the u-net architecture involving 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of 42 layers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dimensional array of shape (128, 128, 3)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RGB format is provided as the input to the first layer of the model.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layer the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is normalized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dividing itself by 255.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2D-Convolution, Max pooling and Dropout layers have been constructed. </a:t>
            </a:r>
          </a:p>
          <a:p>
            <a:pPr marL="674370" lvl="1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2D-Convolution have varying filters, kernel size 3 with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and he normal kernel initializer. The kernel size for Max pooling is 3 which takes 9 pixels and results the maximum value. The Dropout layer is used to prevent over fitting.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 works by randomly setting the outgoing edges of hidden units (neurons that make up hidden layers) to 0 at each update of the training phase.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7" cy="90872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model of U-Net (cont.)</a:t>
            </a:r>
            <a:b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D7544A-2260-41CD-862E-7FB19565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964488" cy="5472608"/>
          </a:xfrm>
        </p:spPr>
        <p:txBody>
          <a:bodyPr>
            <a:noAutofit/>
          </a:bodyPr>
          <a:lstStyle/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multiple 2D-Convolution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Transpose, Concatenation, 2D-Convolution and Max pooling layers have been added</a:t>
            </a: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4370" lvl="1" indent="-274320" algn="just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2D-Convolution Transpose have varying filters with a kernel size of 2 and stride of 2. The Concatenation layer combines the transpose layer above it with a 2D-Convolution layer of the same number of filters defined above, thus giving it a U shape.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2D-Convolution has the same number of filters as the transpose layer, kernel size 3 with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elu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and he normal kernel initializer. The kernel size for Max pooling is 3 which takes 9 pixels and results the maximum value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0"/>
            <a:ext cx="8892479" cy="90872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model of U-Net (cont.)</a:t>
            </a:r>
            <a:b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268760"/>
            <a:ext cx="8856983" cy="4642462"/>
          </a:xfrm>
        </p:spPr>
        <p:txBody>
          <a:bodyPr/>
          <a:lstStyle/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layer is a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2D-Convolution with 1 filter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kernel size of 1. It has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output is mapped to the true shadow mask, from where it learns the shadow and non-shadow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pixels.</a:t>
            </a:r>
          </a:p>
          <a:p>
            <a:pPr marL="274320" indent="-274320" algn="just"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weights of the model are computed automatically with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optimizer and binary cross-entropy loss function.</a:t>
            </a:r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8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908720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shadow detection using U-Net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892480" cy="566124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15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sz="15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subsequent lines 2CN, MP, DO, CAT and 2CT stands for </a:t>
            </a:r>
            <a:r>
              <a:rPr lang="en-IN" sz="15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2D-Convolution, Max Pooling, Dropout, Concatenation and 2D-Convolution Transpose respectively.</a:t>
            </a:r>
            <a:endParaRPr lang="en-IN" sz="15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5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word params stand for the parameters: Exponential Linear Unit (</a:t>
            </a:r>
            <a:r>
              <a:rPr lang="en-IN" sz="15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ELU)  activation and He-normal kernel initializer and kernel size 3.// </a:t>
            </a:r>
          </a:p>
          <a:p>
            <a:pPr lvl="2" algn="just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Procedure 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Shadow_Detection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(…)</a:t>
            </a:r>
          </a:p>
          <a:p>
            <a:pPr lvl="2" algn="just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Begin</a:t>
            </a:r>
          </a:p>
          <a:p>
            <a:pPr marL="1257300" lvl="2" algn="just">
              <a:lnSpc>
                <a:spcPct val="17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Input a three dimensional array of shape (128, 128, 3) of RGB format 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1257300" lvl="2" algn="just">
              <a:lnSpc>
                <a:spcPct val="17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Apply Normalization to get Normalized Image (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)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lvl="2" algn="just">
              <a:lnSpc>
                <a:spcPct val="17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Begin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lvl="2" indent="457200">
              <a:lnSpc>
                <a:spcPct val="17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e 1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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epochs: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lvl="2">
              <a:lnSpc>
                <a:spcPct val="17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	Weights initialized and updated with </a:t>
            </a: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adam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optimizer 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1257300" lvl="2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1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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4:</a:t>
            </a:r>
          </a:p>
          <a:p>
            <a:pPr marL="1257300" lvl="2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 Img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2CN with 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2^(3+i) filters</a:t>
            </a:r>
          </a:p>
          <a:p>
            <a:pPr marL="1257300" lvl="2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MP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1257300" lvl="2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 Img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2CN with 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2^(3+i) filters</a:t>
            </a:r>
          </a:p>
          <a:p>
            <a:pPr marL="1257300" lvl="2">
              <a:lnSpc>
                <a:spcPct val="170000"/>
              </a:lnSpc>
              <a:spcBef>
                <a:spcPts val="0"/>
              </a:spcBef>
            </a:pPr>
            <a:r>
              <a:rPr lang="en-IN" sz="1600" dirty="0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 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DP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1257300" lvl="2">
              <a:lnSpc>
                <a:spcPct val="170000"/>
              </a:lnSpc>
              <a:spcBef>
                <a:spcPts val="0"/>
              </a:spcBef>
            </a:pPr>
            <a:r>
              <a:rPr lang="en-IN" sz="1600" dirty="0" err="1">
                <a:solidFill>
                  <a:srgbClr val="00206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Endfor</a:t>
            </a:r>
            <a:endParaRPr lang="en-IN" sz="1600" dirty="0">
              <a:solidFill>
                <a:srgbClr val="00206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4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2970"/>
            <a:ext cx="8964487" cy="65972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for shadow detection using U-Net (CNN)..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3" y="548680"/>
            <a:ext cx="8136903" cy="6051054"/>
          </a:xfrm>
        </p:spPr>
        <p:txBody>
          <a:bodyPr>
            <a:noAutofit/>
          </a:bodyPr>
          <a:lstStyle/>
          <a:p>
            <a:pPr marL="9144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2CN with 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2^(8) filters</a:t>
            </a:r>
          </a:p>
          <a:p>
            <a:pPr marL="914400">
              <a:lnSpc>
                <a:spcPct val="150000"/>
              </a:lnSpc>
              <a:spcBef>
                <a:spcPts val="0"/>
              </a:spcBef>
            </a:pP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MP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9144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2CN with 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2^(8) filters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Endfor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For 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1-&gt;4: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Begin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2CT with 2^(8-i) filters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CAT with 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2^(8-i) filters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 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2CN with 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2^(8-i) filters</a:t>
            </a: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MP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 Img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2CN with </a:t>
            </a:r>
            <a:r>
              <a:rPr lang="en-IN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IN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2^(8-i) filters</a:t>
            </a:r>
          </a:p>
          <a:p>
            <a:pPr marL="457200" indent="457200">
              <a:lnSpc>
                <a:spcPct val="150000"/>
              </a:lnSpc>
              <a:spcBef>
                <a:spcPts val="0"/>
              </a:spcBef>
            </a:pPr>
            <a:r>
              <a:rPr lang="en-US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Img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Wingdings"/>
              </a:rPr>
              <a:t>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2CN with </a:t>
            </a:r>
            <a:r>
              <a:rPr lang="en-US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params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with 1 filter.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0"/>
              </a:spcBef>
            </a:pPr>
            <a:r>
              <a:rPr lang="en-US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Endfor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Map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of size (128,128,1) to true shadow mask // To learn high pixel and low pixel intensity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Apply  binary cross-entropy loss function.// To compute loss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457200">
              <a:lnSpc>
                <a:spcPct val="170000"/>
              </a:lnSpc>
              <a:spcBef>
                <a:spcPts val="0"/>
              </a:spcBef>
            </a:pP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End.</a:t>
            </a:r>
            <a:endParaRPr lang="en-IN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69D36-464C-4900-9BC6-0BDFF5BE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860674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Filters of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BEBEBB5-3636-4DC3-BCE4-08F9FA215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253" y="1628800"/>
            <a:ext cx="4451147" cy="4313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A50F8A-E488-405B-94F1-9128B207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27" y="2578775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6602AC-B61A-4264-B4E4-2E7244DA0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027" y="4051440"/>
            <a:ext cx="1219200" cy="1219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4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-45132"/>
            <a:ext cx="3909120" cy="881844"/>
          </a:xfrm>
        </p:spPr>
        <p:txBody>
          <a:bodyPr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700808"/>
            <a:ext cx="1584176" cy="1188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2"/>
            <a:ext cx="1656184" cy="124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B169D64-E587-49FA-9585-BE98C0425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9760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6758572-86F6-4FCE-B605-EE0929BA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849760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D945E85-88DE-4939-AAEB-ACA185C00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505944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403C7A5-EA24-43EE-9EE3-5E48F39725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05944"/>
            <a:ext cx="1219200" cy="1219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662DCE2-CB9A-4A79-A61D-B88F2914C23D}"/>
              </a:ext>
            </a:extLst>
          </p:cNvPr>
          <p:cNvSpPr txBox="1"/>
          <p:nvPr/>
        </p:nvSpPr>
        <p:spPr>
          <a:xfrm>
            <a:off x="899592" y="692696"/>
            <a:ext cx="8244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		Ambient		Detected Image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E6F97859-ADCD-4AFF-B682-F537781F6263}"/>
              </a:ext>
            </a:extLst>
          </p:cNvPr>
          <p:cNvSpPr/>
          <p:nvPr/>
        </p:nvSpPr>
        <p:spPr>
          <a:xfrm>
            <a:off x="5148064" y="2281808"/>
            <a:ext cx="11521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ED6FD8B8-B4A1-43ED-AF7F-A9E6EC062ACB}"/>
              </a:ext>
            </a:extLst>
          </p:cNvPr>
          <p:cNvSpPr/>
          <p:nvPr/>
        </p:nvSpPr>
        <p:spPr>
          <a:xfrm>
            <a:off x="5148064" y="3937992"/>
            <a:ext cx="11521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77AFB5F0-C966-4372-9568-3B25278195EF}"/>
              </a:ext>
            </a:extLst>
          </p:cNvPr>
          <p:cNvSpPr/>
          <p:nvPr/>
        </p:nvSpPr>
        <p:spPr>
          <a:xfrm>
            <a:off x="5220072" y="5882208"/>
            <a:ext cx="115212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37815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10" y="5382608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50" y="5272608"/>
            <a:ext cx="1346518" cy="13465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0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449F46-0634-4C96-B85C-6D046042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640"/>
            <a:ext cx="8784975" cy="1152128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7DA789-F082-4F6D-86A9-4AC6ED7A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584" y="1844824"/>
            <a:ext cx="8064895" cy="3456384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en-IN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 of a </a:t>
            </a:r>
            <a:r>
              <a:rPr lang="en-I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robust, reliable </a:t>
            </a:r>
            <a:r>
              <a:rPr lang="en-IN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 to </a:t>
            </a:r>
            <a:r>
              <a:rPr lang="en-I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 the unwanted sharp shadows </a:t>
            </a:r>
            <a:r>
              <a:rPr lang="en-IN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caused by the flash and </a:t>
            </a:r>
            <a:r>
              <a:rPr lang="en-IN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remove these shadows </a:t>
            </a:r>
            <a:r>
              <a:rPr lang="en-IN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obtaining shadow free objects in an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7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3EFA68E-58A1-43BD-970B-958B515B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3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700808"/>
            <a:ext cx="8064897" cy="4248472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Inversion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Regin of Interest (ROI) Identification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(</a:t>
            </a:r>
            <a:r>
              <a:rPr lang="el-G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Extraction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Interest (ROI)  Merging  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Dilation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260648"/>
            <a:ext cx="6589199" cy="72008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12776"/>
            <a:ext cx="7992889" cy="46805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The outputs from the shadow detection model are stored.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The non-flash image output is </a:t>
            </a:r>
            <a:r>
              <a:rPr lang="en-US" sz="2400" dirty="0">
                <a:solidFill>
                  <a:srgbClr val="FF0000"/>
                </a:solidFill>
              </a:rPr>
              <a:t>subtracted </a:t>
            </a:r>
            <a:r>
              <a:rPr lang="en-US" sz="2400" dirty="0"/>
              <a:t>from the flash image output to determine the  shadows that are produced due to the flash and not by natural sources of light.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mask is resized </a:t>
            </a:r>
            <a:r>
              <a:rPr lang="en-US" sz="2400" dirty="0"/>
              <a:t>back to the dimensions of the original image.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/>
              <a:t>The mask is further </a:t>
            </a:r>
            <a:r>
              <a:rPr lang="en-US" sz="2400" dirty="0">
                <a:solidFill>
                  <a:srgbClr val="FF0000"/>
                </a:solidFill>
              </a:rPr>
              <a:t>dilated</a:t>
            </a:r>
            <a:r>
              <a:rPr lang="en-US" sz="2400" dirty="0"/>
              <a:t> to improve the results.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1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64465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Inversion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568951" cy="457045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mask obtained from the previous stage is stored and is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inversion is done by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on high intensity pixels to low intensity pixels and vice versa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the mask and the inverted mask are used for generation of the shadow free image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99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1280890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Inversion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3B0AA95-4EC3-44C5-BCC3-2F6858FA1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52299"/>
              </p:ext>
            </p:extLst>
          </p:nvPr>
        </p:nvGraphicFramePr>
        <p:xfrm>
          <a:off x="1819420" y="1264555"/>
          <a:ext cx="6840760" cy="5003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190">
                  <a:extLst>
                    <a:ext uri="{9D8B030D-6E8A-4147-A177-3AD203B41FA5}">
                      <a16:colId xmlns:a16="http://schemas.microsoft.com/office/drawing/2014/main" xmlns="" val="862554535"/>
                    </a:ext>
                  </a:extLst>
                </a:gridCol>
                <a:gridCol w="1710190">
                  <a:extLst>
                    <a:ext uri="{9D8B030D-6E8A-4147-A177-3AD203B41FA5}">
                      <a16:colId xmlns:a16="http://schemas.microsoft.com/office/drawing/2014/main" xmlns="" val="3296125312"/>
                    </a:ext>
                  </a:extLst>
                </a:gridCol>
                <a:gridCol w="1710190">
                  <a:extLst>
                    <a:ext uri="{9D8B030D-6E8A-4147-A177-3AD203B41FA5}">
                      <a16:colId xmlns:a16="http://schemas.microsoft.com/office/drawing/2014/main" xmlns="" val="125667809"/>
                    </a:ext>
                  </a:extLst>
                </a:gridCol>
                <a:gridCol w="1710190">
                  <a:extLst>
                    <a:ext uri="{9D8B030D-6E8A-4147-A177-3AD203B41FA5}">
                      <a16:colId xmlns:a16="http://schemas.microsoft.com/office/drawing/2014/main" xmlns="" val="1708440421"/>
                    </a:ext>
                  </a:extLst>
                </a:gridCol>
              </a:tblGrid>
              <a:tr h="93610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6743179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 (BGR)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 (BGR)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 Inversion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342690070"/>
                  </a:ext>
                </a:extLst>
              </a:tr>
              <a:tr h="18844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4818737"/>
                  </a:ext>
                </a:extLst>
              </a:tr>
              <a:tr h="160703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12973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754B598-899D-4F1C-8903-A0CC03655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407" y="3140968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C6EEBDD-BE69-4CCC-9A5F-D7028212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21" y="3140968"/>
            <a:ext cx="1219200" cy="121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F325CF2-0896-4DF2-95A9-C4740347E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78" y="4921254"/>
            <a:ext cx="1219200" cy="121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E640872-85F6-425B-943D-9869E78F3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021" y="492237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92125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3" y="4921254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140968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343" y="3140968"/>
            <a:ext cx="1219200" cy="1219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3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xmlns="" id="{880462B2-E057-49E4-B39B-B70549F2D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01165"/>
              </p:ext>
            </p:extLst>
          </p:nvPr>
        </p:nvGraphicFramePr>
        <p:xfrm>
          <a:off x="1187624" y="1772816"/>
          <a:ext cx="7200800" cy="3547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321546643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1694074444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427531014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1194617201"/>
                    </a:ext>
                  </a:extLst>
                </a:gridCol>
              </a:tblGrid>
              <a:tr h="72803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(Unaltered)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Output(Inversion)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6416736"/>
                  </a:ext>
                </a:extLst>
              </a:tr>
              <a:tr h="49440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 Inversion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7399376"/>
                  </a:ext>
                </a:extLst>
              </a:tr>
              <a:tr h="110908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3227130"/>
                  </a:ext>
                </a:extLst>
              </a:tr>
              <a:tr h="12159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650884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84" y="0"/>
            <a:ext cx="3754760" cy="94096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206240"/>
            <a:ext cx="1088125" cy="816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3" y="3138519"/>
            <a:ext cx="1088125" cy="816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91136C-5AD2-4593-A797-1E18F262CC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976" y="3135593"/>
            <a:ext cx="1357350" cy="816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E94CCD2-319E-408E-A875-490D47761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68" y="4302322"/>
            <a:ext cx="1141377" cy="686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A626C8D-B444-439D-9931-0E9FC9932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24" y="4234470"/>
            <a:ext cx="1025315" cy="821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FDE5956-9BF6-4061-9EBF-8B2A0EBC6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70" y="4234470"/>
            <a:ext cx="1025314" cy="821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150DFE-80C4-45B3-AA48-5BACEC514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60" y="3135593"/>
            <a:ext cx="1025315" cy="8219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1007361-98A1-47EB-A978-84A8AA5113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18" y="3135593"/>
            <a:ext cx="1025315" cy="8219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69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84784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80D0A9-1E5B-4958-9C9F-53D1F860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04FC5BB-C775-4A18-93B7-6139EE22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905000"/>
            <a:ext cx="7704031" cy="3972272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generated from the U-net model and its inverse(INV) will be used to generate a shadow-free image.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ambient image is imposed on the mask and the flash image is imposed on the INV which results in 2 images, both of them being shadow-free.</a:t>
            </a: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Bitwise AND operation is used to perform the above mentioned process.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80D0A9-1E5B-4958-9C9F-53D1F860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1" y="116632"/>
            <a:ext cx="8784976" cy="128089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437B6869-E63F-4424-A414-8D51003479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042550"/>
              </p:ext>
            </p:extLst>
          </p:nvPr>
        </p:nvGraphicFramePr>
        <p:xfrm>
          <a:off x="611560" y="1772816"/>
          <a:ext cx="8064896" cy="4100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150759973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49371824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xmlns="" val="71300526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129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Shadow Mask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 Superimposed (Ms</a:t>
                      </a:r>
                      <a: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Shadow Mask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Inverted(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 Superimposed (Ms</a:t>
                      </a:r>
                      <a:r>
                        <a:rPr lang="en-US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58300874"/>
                  </a:ext>
                </a:extLst>
              </a:tr>
              <a:tr h="1693680"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69559211"/>
                  </a:ext>
                </a:extLst>
              </a:tr>
              <a:tr h="16936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836644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46F5B2-1877-47B0-BF34-F6B3CCA8DA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53" y="2685366"/>
            <a:ext cx="1668152" cy="1251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9077906-1B30-4FBA-894C-61B4C3256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69" y="2749291"/>
            <a:ext cx="1668943" cy="1251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86C6B74-6D49-4F12-BD38-D51EE90F6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82" y="4320097"/>
            <a:ext cx="996894" cy="1329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A1C181B-41EE-4C4A-8200-8F8DCB22F8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93" y="4335657"/>
            <a:ext cx="996893" cy="1329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34" y="4430089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03" y="4439864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34" y="270132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03" y="2685366"/>
            <a:ext cx="1219200" cy="1219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0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80D0A9-1E5B-4958-9C9F-53D1F860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964488" cy="1008112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(</a:t>
            </a:r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Extraction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04FC5BB-C775-4A18-93B7-6139EE22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8640959" cy="449844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is used to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 the value of the ambient image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match the intensity of the ambient image and the flash image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law is used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gamma value is done by comparing the flash and ambient image pixels where there is no shadow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gamma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then applied to all the pixels of the image which were taken from the ambient image(MS</a:t>
            </a:r>
            <a:r>
              <a:rPr lang="en-I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6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7A3CB3-E663-4BE3-8D89-7001DD9E0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7" y="624110"/>
            <a:ext cx="7058744" cy="1148706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805AF1-8159-41AC-84B9-84BDCD6A1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860" y="2281084"/>
            <a:ext cx="4717817" cy="3455640"/>
          </a:xfrm>
        </p:spPr>
        <p:txBody>
          <a:bodyPr/>
          <a:lstStyle/>
          <a:p>
            <a:pPr marL="0" indent="0" algn="just"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2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892480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(</a:t>
            </a:r>
            <a:r>
              <a:rPr lang="el-G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Extraction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xmlns="" id="{2973ADE8-7F73-445A-90E6-D333ACE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27691"/>
              </p:ext>
            </p:extLst>
          </p:nvPr>
        </p:nvGraphicFramePr>
        <p:xfrm>
          <a:off x="1475656" y="1484784"/>
          <a:ext cx="6877232" cy="496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8616">
                  <a:extLst>
                    <a:ext uri="{9D8B030D-6E8A-4147-A177-3AD203B41FA5}">
                      <a16:colId xmlns:a16="http://schemas.microsoft.com/office/drawing/2014/main" xmlns="" val="1756393904"/>
                    </a:ext>
                  </a:extLst>
                </a:gridCol>
                <a:gridCol w="3438616">
                  <a:extLst>
                    <a:ext uri="{9D8B030D-6E8A-4147-A177-3AD203B41FA5}">
                      <a16:colId xmlns:a16="http://schemas.microsoft.com/office/drawing/2014/main" xmlns="" val="4051196617"/>
                    </a:ext>
                  </a:extLst>
                </a:gridCol>
              </a:tblGrid>
              <a:tr h="8073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INPUT: MS1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OUTPUT: MS3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47820578"/>
                  </a:ext>
                </a:extLst>
              </a:tr>
              <a:tr h="20806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3924298"/>
                  </a:ext>
                </a:extLst>
              </a:tr>
              <a:tr h="20806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21" y="2348880"/>
            <a:ext cx="2555776" cy="1916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366882"/>
            <a:ext cx="2531773" cy="1898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38" y="4485117"/>
            <a:ext cx="1368152" cy="1824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54" y="4485117"/>
            <a:ext cx="1368152" cy="18242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80D0A9-1E5B-4958-9C9F-53D1F860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380"/>
            <a:ext cx="8964488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Merging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04FC5BB-C775-4A18-93B7-6139EE22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12776"/>
            <a:ext cx="8964487" cy="449844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images MS3 and MS2 are merged to get shadow free image.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xmlns="" id="{393D430C-D217-433C-AAD1-3541196A0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529450"/>
              </p:ext>
            </p:extLst>
          </p:nvPr>
        </p:nvGraphicFramePr>
        <p:xfrm>
          <a:off x="2051720" y="2420888"/>
          <a:ext cx="6589200" cy="3959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400">
                  <a:extLst>
                    <a:ext uri="{9D8B030D-6E8A-4147-A177-3AD203B41FA5}">
                      <a16:colId xmlns:a16="http://schemas.microsoft.com/office/drawing/2014/main" xmlns="" val="3470006609"/>
                    </a:ext>
                  </a:extLst>
                </a:gridCol>
                <a:gridCol w="2196400">
                  <a:extLst>
                    <a:ext uri="{9D8B030D-6E8A-4147-A177-3AD203B41FA5}">
                      <a16:colId xmlns:a16="http://schemas.microsoft.com/office/drawing/2014/main" xmlns="" val="1462089224"/>
                    </a:ext>
                  </a:extLst>
                </a:gridCol>
                <a:gridCol w="2196400">
                  <a:extLst>
                    <a:ext uri="{9D8B030D-6E8A-4147-A177-3AD203B41FA5}">
                      <a16:colId xmlns:a16="http://schemas.microsoft.com/office/drawing/2014/main" xmlns="" val="2849608968"/>
                    </a:ext>
                  </a:extLst>
                </a:gridCol>
              </a:tblGrid>
              <a:tr h="6258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48797"/>
                  </a:ext>
                </a:extLst>
              </a:tr>
              <a:tr h="148688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6210724"/>
                  </a:ext>
                </a:extLst>
              </a:tr>
              <a:tr h="184692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54975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388050-933F-4B00-9D46-FAED3C91D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80" y="3140224"/>
            <a:ext cx="1691680" cy="1268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C18F50-EB0E-46E0-A27C-8C3978FF8F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28" y="3167980"/>
            <a:ext cx="1656184" cy="1242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898427F-3C42-4173-BDAB-6388B3571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28" y="4668416"/>
            <a:ext cx="1145232" cy="1526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DA9CF56-8BDA-43BF-AF53-95E5F678AB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17" y="4637584"/>
            <a:ext cx="1275606" cy="1700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8A43592-9822-4576-8489-384FB04D17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85" y="4637584"/>
            <a:ext cx="1203598" cy="1604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9DC0DEA-BA7F-4A36-998E-C158DA1BCD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84" y="3140224"/>
            <a:ext cx="1726709" cy="12950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8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280D0A9-1E5B-4958-9C9F-53D1F860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892480" cy="1052736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ROI Merging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9FCD2400-3B52-45C8-A72D-AC8ECA786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358507"/>
              </p:ext>
            </p:extLst>
          </p:nvPr>
        </p:nvGraphicFramePr>
        <p:xfrm>
          <a:off x="1943100" y="2133600"/>
          <a:ext cx="6589200" cy="3959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400">
                  <a:extLst>
                    <a:ext uri="{9D8B030D-6E8A-4147-A177-3AD203B41FA5}">
                      <a16:colId xmlns:a16="http://schemas.microsoft.com/office/drawing/2014/main" xmlns="" val="3470006609"/>
                    </a:ext>
                  </a:extLst>
                </a:gridCol>
                <a:gridCol w="2196400">
                  <a:extLst>
                    <a:ext uri="{9D8B030D-6E8A-4147-A177-3AD203B41FA5}">
                      <a16:colId xmlns:a16="http://schemas.microsoft.com/office/drawing/2014/main" xmlns="" val="1462089224"/>
                    </a:ext>
                  </a:extLst>
                </a:gridCol>
                <a:gridCol w="2196400">
                  <a:extLst>
                    <a:ext uri="{9D8B030D-6E8A-4147-A177-3AD203B41FA5}">
                      <a16:colId xmlns:a16="http://schemas.microsoft.com/office/drawing/2014/main" xmlns="" val="2849608968"/>
                    </a:ext>
                  </a:extLst>
                </a:gridCol>
              </a:tblGrid>
              <a:tr h="6258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MS2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448797"/>
                  </a:ext>
                </a:extLst>
              </a:tr>
              <a:tr h="148688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6210724"/>
                  </a:ext>
                </a:extLst>
              </a:tr>
              <a:tr h="184692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549752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60" y="2852936"/>
            <a:ext cx="1691680" cy="1268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880692"/>
            <a:ext cx="1656184" cy="1242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381128"/>
            <a:ext cx="1145232" cy="15269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97" y="4350296"/>
            <a:ext cx="1275606" cy="170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65" y="4350296"/>
            <a:ext cx="1203598" cy="16047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64" y="2852936"/>
            <a:ext cx="1726709" cy="12950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2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3AA829-47E6-435C-B1ED-BAC483255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1" y="0"/>
            <a:ext cx="8282880" cy="112474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Dilation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AEA099-F9E4-4124-AA2F-DB8EA722F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68760"/>
            <a:ext cx="8568951" cy="4642462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Merged image that is obtained as shadow free is observed with the rough edges.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smooth the rough edges dilation operation is performed on the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8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Dilation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xmlns="" id="{2973ADE8-7F73-445A-90E6-D333ACE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598894"/>
              </p:ext>
            </p:extLst>
          </p:nvPr>
        </p:nvGraphicFramePr>
        <p:xfrm>
          <a:off x="1475656" y="1484784"/>
          <a:ext cx="6877232" cy="496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8616">
                  <a:extLst>
                    <a:ext uri="{9D8B030D-6E8A-4147-A177-3AD203B41FA5}">
                      <a16:colId xmlns:a16="http://schemas.microsoft.com/office/drawing/2014/main" xmlns="" val="1756393904"/>
                    </a:ext>
                  </a:extLst>
                </a:gridCol>
                <a:gridCol w="3438616">
                  <a:extLst>
                    <a:ext uri="{9D8B030D-6E8A-4147-A177-3AD203B41FA5}">
                      <a16:colId xmlns:a16="http://schemas.microsoft.com/office/drawing/2014/main" xmlns="" val="4051196617"/>
                    </a:ext>
                  </a:extLst>
                </a:gridCol>
              </a:tblGrid>
              <a:tr h="8073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47820578"/>
                  </a:ext>
                </a:extLst>
              </a:tr>
              <a:tr h="20806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3924298"/>
                  </a:ext>
                </a:extLst>
              </a:tr>
              <a:tr h="208060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48880"/>
            <a:ext cx="1457119" cy="194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7" y="2348880"/>
            <a:ext cx="1433641" cy="1911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35" y="4557176"/>
            <a:ext cx="2483768" cy="1862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674189"/>
            <a:ext cx="2171733" cy="1628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2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0"/>
            <a:ext cx="8892479" cy="1905000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5"/>
            <a:ext cx="8712967" cy="49435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the developed methodology two of the performance metrics have been considered such as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Square Error (MSE)</a:t>
            </a:r>
          </a:p>
          <a:p>
            <a:pPr algn="just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Similarity Index (SSIM) 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performance, ground truth images are created and comparison is drawn between the input flash image and output shadow removed and reconstructed image. 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MSE and SSIM values are computed are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11.20%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respectively on an image.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lesser the MSE value the better the image and more closer the SSIM value is to 1 the better the structural similarity of the images are.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7" cy="1124744"/>
          </a:xfrm>
        </p:spPr>
        <p:txBody>
          <a:bodyPr/>
          <a:lstStyle/>
          <a:p>
            <a:pPr algn="ctr"/>
            <a:r>
              <a:rPr lang="en-US" dirty="0"/>
              <a:t>Conclusion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FE47FAF-FCF7-4701-BAD0-C597292DC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1520" y="1388851"/>
            <a:ext cx="8712968" cy="4608512"/>
          </a:xfrm>
        </p:spPr>
        <p:txBody>
          <a:bodyPr>
            <a:noAutofit/>
          </a:bodyPr>
          <a:lstStyle/>
          <a:p>
            <a:pPr marL="285750" indent="-28575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/>
              <a:t> </a:t>
            </a:r>
            <a:r>
              <a:rPr lang="en-IN" sz="2000" dirty="0">
                <a:solidFill>
                  <a:schemeClr val="tx1"/>
                </a:solidFill>
              </a:rPr>
              <a:t>A robust reliable shadow detection model is designed and developed.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A data set for training and testing is generated.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The U-Net based fully connected CNN is constructed to perform  Image segmentation process. The Process aimed at classifying pixels of shadowed and non-shadowed region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A set of post processing tasks are demonstrated to generate a shadow free image.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FF0000"/>
                </a:solidFill>
              </a:rPr>
              <a:t>The performance analysis to prove the </a:t>
            </a:r>
            <a:r>
              <a:rPr lang="en-IN" sz="2000" dirty="0" smtClean="0">
                <a:solidFill>
                  <a:srgbClr val="FF0000"/>
                </a:solidFill>
              </a:rPr>
              <a:t>credibility of the developed model is carried out using the measures MSE and SSIM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By analyzing the MSE and SSIM values of 11.20% and 0.91 respectively, the model gives desired results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172400" y="6270773"/>
            <a:ext cx="584978" cy="365125"/>
          </a:xfrm>
        </p:spPr>
        <p:txBody>
          <a:bodyPr/>
          <a:lstStyle/>
          <a:p>
            <a:fld id="{BF23E68B-9426-4645-BA75-44571EF7F1D8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18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40960" cy="1152128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8712968" cy="377762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b="1" dirty="0">
                <a:solidFill>
                  <a:srgbClr val="FF0000"/>
                </a:solidFill>
              </a:rPr>
              <a:t>Dataset-</a:t>
            </a: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0000"/>
                </a:solidFill>
              </a:rPr>
              <a:t>ISTD Dataset: </a:t>
            </a:r>
            <a:r>
              <a:rPr lang="en-IN" sz="2800" b="1" dirty="0">
                <a:solidFill>
                  <a:srgbClr val="FF0000"/>
                </a:solidFill>
                <a:hlinkClick r:id="rId2"/>
              </a:rPr>
              <a:t>https://drive.google.com/file/d/1I0qw-65KBA6np8vIZzO6oeiOvcDBttAY/view</a:t>
            </a:r>
            <a:endParaRPr lang="en-IN" sz="28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2800" b="1" dirty="0">
                <a:solidFill>
                  <a:srgbClr val="FF0000"/>
                </a:solidFill>
              </a:rPr>
              <a:t>Results:</a:t>
            </a:r>
          </a:p>
          <a:p>
            <a:pPr marL="0" indent="0" algn="just">
              <a:buNone/>
            </a:pPr>
            <a:r>
              <a:rPr lang="en-IN" sz="2800" b="1" dirty="0">
                <a:solidFill>
                  <a:srgbClr val="FF0000"/>
                </a:solidFill>
                <a:hlinkClick r:id="rId3"/>
              </a:rPr>
              <a:t>https://drive.google.com/open?id=19yDLUssWwouDLhe7cjzdXN8B6emqJ_r</a:t>
            </a:r>
            <a:endParaRPr lang="en-IN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3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188640"/>
            <a:ext cx="4608512" cy="758138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4CFA8EE-0057-4333-8F11-DC0FD7962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84002"/>
            <a:ext cx="8208912" cy="577399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Wang, J., Li, X., &amp; Yang, J. (2018). Stacked conditional generative adversarial networks for jointly learning shadow detection and shadow removal. In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1788-1797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Xiaodong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Chi-Man, P., &amp; Cheng, S. (2019). Towards Ghost-free Shadow Removal via Dual Hierarchical Aggregation Network and Shadow Matting GAN. </a:t>
            </a:r>
            <a:r>
              <a:rPr lang="en-I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arXiv:1911.08718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Zhu, L., Deng, Z., Hu, X., Fu, C. W., Xu, X., Qin, J., &amp; Heng, P. A. (2018). Bidirectional feature pyramid network with recurrent attention residual modules for shadow detection. In </a:t>
            </a:r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European Conference on Computer Vision (ECCV)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121-136).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5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35080" y="6356351"/>
            <a:ext cx="2057400" cy="365125"/>
          </a:xfrm>
        </p:spPr>
        <p:txBody>
          <a:bodyPr/>
          <a:lstStyle/>
          <a:p>
            <a:fld id="{BF23E68B-9426-4645-BA75-44571EF7F1D8}" type="slidenum">
              <a:rPr lang="en-IN" smtClean="0"/>
              <a:t>39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A62A26-6532-40FE-935E-C49B45FF9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204864"/>
            <a:ext cx="2232248" cy="223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F0F35D-E005-4BFB-8295-F1D6E7585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18" y="2204864"/>
            <a:ext cx="2232248" cy="2232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168999"/>
            <a:ext cx="2952328" cy="22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ED3D6F2-FE7E-4772-85A9-4635231B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1206623"/>
          </a:xfrm>
        </p:spPr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79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1" y="624110"/>
            <a:ext cx="7202760" cy="100469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696" y="1844824"/>
            <a:ext cx="6480720" cy="342000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Acquisition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Shadow Detection Model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shadow free image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9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964488" cy="72008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 Architecture of the Shadow Detection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2C56B9B-1C15-4FE1-81B1-8C94EB623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964488" cy="580526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512F7B5-451D-4898-BAF4-EC3791244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964487" cy="100811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Image Acquisition</a:t>
            </a:r>
            <a:endParaRPr lang="en-IN" sz="4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6074DE7-8C2E-4F2A-B00F-A0727A2CF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196752"/>
            <a:ext cx="8032721" cy="673507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Images are read by system as Flash and NON Flash Images</a:t>
            </a:r>
            <a:endParaRPr lang="en-IN" sz="2400" dirty="0"/>
          </a:p>
          <a:p>
            <a:pPr algn="just"/>
            <a:endParaRPr lang="en-US" sz="24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EFC6B034-A832-4E58-8995-E5CED039B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611402"/>
              </p:ext>
            </p:extLst>
          </p:nvPr>
        </p:nvGraphicFramePr>
        <p:xfrm>
          <a:off x="3810663" y="2389274"/>
          <a:ext cx="4272138" cy="42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069">
                  <a:extLst>
                    <a:ext uri="{9D8B030D-6E8A-4147-A177-3AD203B41FA5}">
                      <a16:colId xmlns:a16="http://schemas.microsoft.com/office/drawing/2014/main" xmlns="" val="90300509"/>
                    </a:ext>
                  </a:extLst>
                </a:gridCol>
                <a:gridCol w="2136069">
                  <a:extLst>
                    <a:ext uri="{9D8B030D-6E8A-4147-A177-3AD203B41FA5}">
                      <a16:colId xmlns:a16="http://schemas.microsoft.com/office/drawing/2014/main" xmlns="" val="1642968137"/>
                    </a:ext>
                  </a:extLst>
                </a:gridCol>
              </a:tblGrid>
              <a:tr h="86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Flash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23267875"/>
                  </a:ext>
                </a:extLst>
              </a:tr>
              <a:tr h="111923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6628921"/>
                  </a:ext>
                </a:extLst>
              </a:tr>
              <a:tr h="111923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8373146"/>
                  </a:ext>
                </a:extLst>
              </a:tr>
              <a:tr h="111923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969853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2F90A67-3F90-400D-8E6A-A830BCB25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20" y="3356992"/>
            <a:ext cx="915536" cy="915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C88A89-C188-4CAD-BF83-9D64129CC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1"/>
            <a:ext cx="915537" cy="915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9A9F3C2-CDB0-4768-9B2C-542B6DE5F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86" y="4434584"/>
            <a:ext cx="1007604" cy="1007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10A8355-8CD7-4232-89F5-F3D71781F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06" y="4434584"/>
            <a:ext cx="1007604" cy="1007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223488C0-B6EA-4535-BD3C-31FCCF3F4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86" y="5589240"/>
            <a:ext cx="916004" cy="916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2CED814-8B4A-4D15-8A03-AC92D4341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06" y="5589240"/>
            <a:ext cx="916004" cy="9160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82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3EFA68E-58A1-43BD-970B-958B515B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Image Pre-Processing</a:t>
            </a:r>
            <a:endParaRPr lang="en-IN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0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8964487" cy="980728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980728"/>
            <a:ext cx="8532440" cy="18616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is converted to RGB format from BGR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is reduced to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of 128x128 pixels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is converted into  8-bit.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act as an input of the shadow detection model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xmlns="" id="{2973ADE8-7F73-445A-90E6-D333ACE72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67559"/>
              </p:ext>
            </p:extLst>
          </p:nvPr>
        </p:nvGraphicFramePr>
        <p:xfrm>
          <a:off x="1547664" y="3642177"/>
          <a:ext cx="6733216" cy="2739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6608">
                  <a:extLst>
                    <a:ext uri="{9D8B030D-6E8A-4147-A177-3AD203B41FA5}">
                      <a16:colId xmlns:a16="http://schemas.microsoft.com/office/drawing/2014/main" xmlns="" val="1756393904"/>
                    </a:ext>
                  </a:extLst>
                </a:gridCol>
                <a:gridCol w="3366608">
                  <a:extLst>
                    <a:ext uri="{9D8B030D-6E8A-4147-A177-3AD203B41FA5}">
                      <a16:colId xmlns:a16="http://schemas.microsoft.com/office/drawing/2014/main" xmlns="" val="4051196617"/>
                    </a:ext>
                  </a:extLst>
                </a:gridCol>
              </a:tblGrid>
              <a:tr h="8073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47820578"/>
                  </a:ext>
                </a:extLst>
              </a:tr>
              <a:tr h="193180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392429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5643225-5DF5-4504-BB0E-D3A0F0407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573448"/>
            <a:ext cx="1656184" cy="1656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46355F-8506-497D-A524-BAF762F81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603935"/>
            <a:ext cx="1656184" cy="16561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3E68B-9426-4645-BA75-44571EF7F1D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95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1299</Words>
  <Application>Microsoft Office PowerPoint</Application>
  <PresentationFormat>On-screen Show (4:3)</PresentationFormat>
  <Paragraphs>229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Shadow Detection and Removal</vt:lpstr>
      <vt:lpstr>Problem Statement</vt:lpstr>
      <vt:lpstr>Inside</vt:lpstr>
      <vt:lpstr>Methodology</vt:lpstr>
      <vt:lpstr>List of Modules</vt:lpstr>
      <vt:lpstr> Architecture of the Shadow Detection System</vt:lpstr>
      <vt:lpstr>Image Acquisition</vt:lpstr>
      <vt:lpstr>Image Pre-Processing</vt:lpstr>
      <vt:lpstr>Image Pre-Processing</vt:lpstr>
      <vt:lpstr>Images after Pre-Processing  </vt:lpstr>
      <vt:lpstr>Shadow Detection Model</vt:lpstr>
      <vt:lpstr>Shadow Detection Model</vt:lpstr>
      <vt:lpstr>Architecture model of U-Net </vt:lpstr>
      <vt:lpstr>Architecture model of U-Net (cont.)   </vt:lpstr>
      <vt:lpstr>Architecture model of U-Net (cont.) </vt:lpstr>
      <vt:lpstr>Procedure for shadow detection using U-Net (CNN)</vt:lpstr>
      <vt:lpstr>Procedure for shadow detection using U-Net (CNN)..</vt:lpstr>
      <vt:lpstr>Few Filters of Unet Model</vt:lpstr>
      <vt:lpstr>Sample results</vt:lpstr>
      <vt:lpstr>Post-Processing</vt:lpstr>
      <vt:lpstr>Post-Processing</vt:lpstr>
      <vt:lpstr>Post-Processing</vt:lpstr>
      <vt:lpstr>Mask Inversion</vt:lpstr>
      <vt:lpstr>Mask Inversion</vt:lpstr>
      <vt:lpstr>Sample  Results</vt:lpstr>
      <vt:lpstr>PowerPoint Presentation</vt:lpstr>
      <vt:lpstr>ROI Identification</vt:lpstr>
      <vt:lpstr>ROI Identification</vt:lpstr>
      <vt:lpstr>Gamma (γ) Extraction</vt:lpstr>
      <vt:lpstr>Gamma (γ) Extraction</vt:lpstr>
      <vt:lpstr>ROI Merging</vt:lpstr>
      <vt:lpstr>ROI Merging</vt:lpstr>
      <vt:lpstr>Image Dilation</vt:lpstr>
      <vt:lpstr>Image Dilation</vt:lpstr>
      <vt:lpstr>Performance Analysis</vt:lpstr>
      <vt:lpstr>Conclusion 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worklet</dc:title>
  <dc:creator>Swarag Narayanasetty</dc:creator>
  <cp:lastModifiedBy>bhavs</cp:lastModifiedBy>
  <cp:revision>170</cp:revision>
  <dcterms:created xsi:type="dcterms:W3CDTF">2020-04-30T13:16:46Z</dcterms:created>
  <dcterms:modified xsi:type="dcterms:W3CDTF">2020-08-03T11:22:53Z</dcterms:modified>
</cp:coreProperties>
</file>